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1" r:id="rId5"/>
    <p:sldId id="263" r:id="rId6"/>
    <p:sldId id="264" r:id="rId7"/>
    <p:sldId id="266" r:id="rId8"/>
    <p:sldId id="262" r:id="rId9"/>
    <p:sldId id="269" r:id="rId10"/>
    <p:sldId id="270" r:id="rId11"/>
  </p:sldIdLst>
  <p:sldSz cx="12192000" cy="6858000"/>
  <p:notesSz cx="6858000" cy="9144000"/>
  <p:defaultTextStyle>
    <a:defPPr rtl="0">
      <a:defRPr lang="bg-bg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14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>
            <a:extLst>
              <a:ext uri="{FF2B5EF4-FFF2-40B4-BE49-F238E27FC236}">
                <a16:creationId xmlns:a16="http://schemas.microsoft.com/office/drawing/2014/main" id="{FD4219E4-BD9B-4D90-9CBB-1B66EF942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496CA4DF-6748-4F02-9F69-4AB1BFA4A1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363F7-1A45-499C-B7A8-145BAD8C45CE}" type="datetime1">
              <a:rPr lang="bg-BG" smtClean="0"/>
              <a:t>11.05.25 г.</a:t>
            </a:fld>
            <a:endParaRPr lang="bg-BG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145B0F1B-964B-4E87-B88D-22FF291B467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929F6B69-42A5-4D9A-987C-3B3AB7EFDE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B97589-10D8-4382-9E8C-56CBF841E75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571577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1CE49A-C03C-40D7-BBDA-63C901F795E4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noProof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16874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26195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Изображение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Група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Правоъгълник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Свободна линия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Свободна линия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Правоъгълник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Свободна линия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Свободна линия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Свободна линия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Свободна линия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Свободна линия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Свободна линия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Свободна линия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Свободна линия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Свободна линия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Свободна линия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Свободна линия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Свободна линия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Свободна линия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Свободна линия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Свободна линия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Свободна линия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Свободна линия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Свободна линия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Свободна линия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Свободна линия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Свободна линия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Свободна линия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Свободна линия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Свободна линия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Правоъгълник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Свободна линия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Свободна линия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Свободна линия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Свободна линия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Свободна линия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Свободна линия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Свободна линия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Свободна линия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Свободна линия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Свободна линия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Свободна линия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Правоъгълник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Свободна линия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Свободна линия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Свободна линия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Свободна линия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Свободна линия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Свободна линия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Свободна линия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Свободна линия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Свободна линия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Свободна линия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Свободна линия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Свободна линия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Свободна линия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лавие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bg-BG" noProof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3620DC2-DA9E-456B-85BF-AEA0831D06D0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US" noProof="0"/>
              <a:t>Click icon to add picture</a:t>
            </a:r>
            <a:endParaRPr lang="bg-BG" noProof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356528-5201-4733-9960-5016B08FE10E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A185CD-D2FF-452B-BA66-06BF491B10D6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31A81E-147B-4BFE-8630-6E83FA14FB89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  <p:sp>
        <p:nvSpPr>
          <p:cNvPr id="60" name="Текстово поле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  <p:sp>
        <p:nvSpPr>
          <p:cNvPr id="61" name="Текстово поле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bg-BG" sz="8000" noProof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изи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F27597-C89F-4321-AD7E-FFB3310624CC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7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8" name="Контейнер за текст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9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10" name="Контейнер за 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11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12" name="Контейнер за 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B170EA-443E-47E0-BA32-D510FA70CB6B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а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19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20" name="Контейнер за картина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0"/>
              <a:t>Click icon to add picture</a:t>
            </a:r>
            <a:endParaRPr lang="bg-BG" noProof="0"/>
          </a:p>
        </p:txBody>
      </p:sp>
      <p:sp>
        <p:nvSpPr>
          <p:cNvPr id="21" name="Контейнер за 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22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23" name="Контейнер за картина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0"/>
              <a:t>Click icon to add picture</a:t>
            </a:r>
            <a:endParaRPr lang="bg-BG" noProof="0"/>
          </a:p>
        </p:txBody>
      </p:sp>
      <p:sp>
        <p:nvSpPr>
          <p:cNvPr id="24" name="Контейнер за 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25" name="Контейнер за 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26" name="Контейнер за картина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US" noProof="0"/>
              <a:t>Click icon to add picture</a:t>
            </a:r>
            <a:endParaRPr lang="bg-BG" noProof="0"/>
          </a:p>
        </p:txBody>
      </p:sp>
      <p:sp>
        <p:nvSpPr>
          <p:cNvPr id="27" name="Контейнер за 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B482CA-2DD8-4484-A240-9A2C413B99D5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C4290-2D51-499A-B0ED-7BA50668E566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D52B5A-DCA9-4CAE-AA49-AD2E8280B9F0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4126B2-8457-4E13-8895-73674E5331FD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4D3FB1-314F-4E2B-AE2E-A56910849288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44CC42-E734-4C8E-B955-C95F2DB54DA5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4395D8-0454-477F-9923-2D55D3C1CDAD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56CF6B-E3E1-49A7-815C-3896A81EEA16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C59CEF-9F72-418C-B294-1A782A7E42EF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94F489-CDF7-4398-825F-EE493EDC4DE2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bg-BG" noProof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089A1D-5E3A-4764-BF7B-765DE1B08997}" type="datetime1">
              <a:rPr lang="bg-BG" noProof="0" smtClean="0"/>
              <a:t>11.05.25 г.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bg-BG" noProof="0" smtClean="0"/>
              <a:t>‹#›</a:t>
            </a:fld>
            <a:endParaRPr lang="bg-BG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Група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Група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Правоъгълник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Свободна линия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Свободна линия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Свободна линия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Свободна линия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Свободна линия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Свободна линия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Свободна линия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Свободна линия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Свободна линия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Свободна линия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Линия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Свободна линия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Свободна линия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Свободна линия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Свободна линия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Правоъгълник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Свободна линия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Свободна линия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Свободна линия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Свободна линия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Свободна линия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Свободна линия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Свободна линия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Свободна линия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Свободна линия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Свободна линия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Група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Свободна линия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Свободна линия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Свободна линия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Свободна линия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Свободна линия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Свободна линия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Свободна линия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Свободна линия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Свободна линия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Правоъгълник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bg-BG" noProof="0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 dirty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 dirty="0"/>
              <a:t>Второ ниво</a:t>
            </a:r>
          </a:p>
          <a:p>
            <a:pPr lvl="2" rtl="0"/>
            <a:r>
              <a:rPr lang="bg-BG" noProof="0" dirty="0"/>
              <a:t>Трето ниво</a:t>
            </a:r>
          </a:p>
          <a:p>
            <a:pPr lvl="3" rtl="0"/>
            <a:r>
              <a:rPr lang="bg-BG" noProof="0" dirty="0"/>
              <a:t>Четвърто ниво</a:t>
            </a:r>
          </a:p>
          <a:p>
            <a:pPr lvl="4" rtl="0"/>
            <a:r>
              <a:rPr lang="bg-BG" noProof="0" dirty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3EC88341-D8F2-4AC2-AFAC-E19D19F12E50}" type="datetime1">
              <a:rPr lang="bg-BG" smtClean="0"/>
              <a:pPr/>
              <a:t>11.05.25 г.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bg-BG" smtClean="0"/>
              <a:pPr/>
              <a:t>‹#›</a:t>
            </a:fld>
            <a:endParaRPr lang="bg-BG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github.com/HelloProds/Grid-Project/blob/main/unbounded_knapsack.c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Група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Правоъгълник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dirty="0">
                <a:latin typeface="Calibri" panose="020F0502020204030204" pitchFamily="34" charset="0"/>
              </a:endParaRPr>
            </a:p>
          </p:txBody>
        </p:sp>
        <p:pic>
          <p:nvPicPr>
            <p:cNvPr id="79" name="Картина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Картина 4" descr="близък план на платка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Група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Правоъгълник със заоблени ъгли по диагонал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dirty="0">
                <a:latin typeface="Calibri" panose="020F0502020204030204" pitchFamily="34" charset="0"/>
              </a:endParaRPr>
            </a:p>
          </p:txBody>
        </p:sp>
        <p:grpSp>
          <p:nvGrpSpPr>
            <p:cNvPr id="83" name="Група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Свободна линия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Свободна линия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Свободна линия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Свободна линия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Свободна линия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Свободна линия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Свободна линия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Свободна линия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Свободна линия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Правоъгълник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Свободна линия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Свободна линия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Свободна линия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Свободна линия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Свободна линия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Свободна линия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Свободна линия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Свободна линия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Свободна линия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Правоъгълник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7571" y="3086307"/>
            <a:ext cx="6946283" cy="786456"/>
          </a:xfrm>
        </p:spPr>
        <p:txBody>
          <a:bodyPr rtlCol="0">
            <a:noAutofit/>
          </a:bodyPr>
          <a:lstStyle/>
          <a:p>
            <a:pPr algn="ctr" rtl="0"/>
            <a:r>
              <a:rPr lang="bg-BG" sz="5400" dirty="0"/>
              <a:t>Проблема на раницата</a:t>
            </a:r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8728" y="3852376"/>
            <a:ext cx="8950927" cy="768952"/>
          </a:xfrm>
        </p:spPr>
        <p:txBody>
          <a:bodyPr rtlCol="0">
            <a:noAutofit/>
          </a:bodyPr>
          <a:lstStyle/>
          <a:p>
            <a:pPr algn="ctr" rtl="0">
              <a:lnSpc>
                <a:spcPct val="100000"/>
              </a:lnSpc>
            </a:pPr>
            <a:r>
              <a:rPr lang="ru-RU" sz="1600" b="0" i="0" dirty="0">
                <a:effectLst/>
                <a:latin typeface="-apple-system"/>
              </a:rPr>
              <a:t>Никола Маслев №471222098 77гр,  Михаела Янева №471222031 77гр, </a:t>
            </a:r>
          </a:p>
          <a:p>
            <a:pPr algn="ctr" rtl="0">
              <a:lnSpc>
                <a:spcPct val="100000"/>
              </a:lnSpc>
            </a:pPr>
            <a:r>
              <a:rPr lang="ru-RU" sz="1600" b="0" i="0" dirty="0">
                <a:effectLst/>
                <a:latin typeface="-apple-system"/>
              </a:rPr>
              <a:t>Александър Костадинов №471221114 78гр,  Огнян Барух №471221021 77гр</a:t>
            </a:r>
            <a:endParaRPr lang="bg-BG" sz="1600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0 Different Types Of Technology Cited ...">
            <a:extLst>
              <a:ext uri="{FF2B5EF4-FFF2-40B4-BE49-F238E27FC236}">
                <a16:creationId xmlns:a16="http://schemas.microsoft.com/office/drawing/2014/main" id="{0F51E2FD-3318-C08D-2C41-120D8D487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352002" cy="6917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706AA8-C1FD-34E3-87E6-0BAD2EC1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/>
              <a:t>Въведение</a:t>
            </a:r>
            <a:endParaRPr lang="bg-B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9D2446-884F-BC01-780A-18FD369E62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1" y="2249486"/>
            <a:ext cx="4954590" cy="3541714"/>
          </a:xfrm>
        </p:spPr>
        <p:txBody>
          <a:bodyPr>
            <a:normAutofit/>
          </a:bodyPr>
          <a:lstStyle/>
          <a:p>
            <a:r>
              <a:rPr lang="ru-RU" sz="2000" dirty="0"/>
              <a:t>Проблемът на раницата (Knapsack Problem) е класически оптимизационен проблем, който намира приложение в много области като логистика, финанси и компютърни науки. Основната му цел е да се изберат предмети с максимална стойност, без да се надвишава определено ограничение на капацитета.</a:t>
            </a:r>
          </a:p>
          <a:p>
            <a:endParaRPr lang="bg-BG" sz="2000" dirty="0"/>
          </a:p>
        </p:txBody>
      </p:sp>
    </p:spTree>
    <p:extLst>
      <p:ext uri="{BB962C8B-B14F-4D97-AF65-F5344CB8AC3E}">
        <p14:creationId xmlns:p14="http://schemas.microsoft.com/office/powerpoint/2010/main" val="3440767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BC1DE-487E-FD59-C450-6BFFA5D00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/>
              <a:t>Видове проблеми на раницата</a:t>
            </a:r>
            <a:endParaRPr lang="bg-B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117921-761C-4FAA-0A2D-583AAD7144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00530" y="2462320"/>
            <a:ext cx="4277987" cy="3541714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b="1" dirty="0"/>
              <a:t>0/1 Knapsack</a:t>
            </a:r>
            <a:r>
              <a:rPr lang="ru-RU" sz="2200" dirty="0"/>
              <a:t> – Всеки предмет може да бъде взет или оставен.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b="1" dirty="0"/>
              <a:t>Fractional Knapsack</a:t>
            </a:r>
            <a:r>
              <a:rPr lang="ru-RU" sz="2200" dirty="0"/>
              <a:t> – Позволено е частично включване на предмети.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b="1" dirty="0"/>
              <a:t>Multi-Dimensional Knapsack</a:t>
            </a:r>
            <a:r>
              <a:rPr lang="ru-RU" sz="2200" dirty="0"/>
              <a:t> – Ограничения в повече от едно измерение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200" b="1" dirty="0"/>
              <a:t>Unbounded Knapsack</a:t>
            </a:r>
            <a:r>
              <a:rPr lang="ru-RU" sz="2200" dirty="0"/>
              <a:t> – Всеки предмет може да бъде избран неограничен брой пъти.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/>
          </a:p>
          <a:p>
            <a:endParaRPr lang="bg-BG" sz="2000" dirty="0"/>
          </a:p>
        </p:txBody>
      </p:sp>
      <p:pic>
        <p:nvPicPr>
          <p:cNvPr id="5" name="Picture 4" descr="Understanding the Knapsack Problem: A Guide for Beginners | by preksha  yadav | Medium">
            <a:extLst>
              <a:ext uri="{FF2B5EF4-FFF2-40B4-BE49-F238E27FC236}">
                <a16:creationId xmlns:a16="http://schemas.microsoft.com/office/drawing/2014/main" id="{68D79C53-DE30-D174-3D9C-AA8A236B4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455" y="1093733"/>
            <a:ext cx="5327868" cy="467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46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9708-BFFE-1056-3359-C9A3624A0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5455105" cy="1639884"/>
          </a:xfrm>
        </p:spPr>
        <p:txBody>
          <a:bodyPr>
            <a:normAutofit/>
          </a:bodyPr>
          <a:lstStyle/>
          <a:p>
            <a:r>
              <a:rPr lang="ru-RU" b="1" dirty="0"/>
              <a:t>Паралелна обработка на проблема на раницата</a:t>
            </a:r>
            <a:endParaRPr lang="bg-BG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FF237-3E23-D5B6-D368-629338C1A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91" y="2438672"/>
            <a:ext cx="5106437" cy="3541714"/>
          </a:xfrm>
        </p:spPr>
        <p:txBody>
          <a:bodyPr>
            <a:noAutofit/>
          </a:bodyPr>
          <a:lstStyle/>
          <a:p>
            <a:r>
              <a:rPr lang="ru-RU" sz="2000" dirty="0"/>
              <a:t>За ускоряване на изчисленията могат да се използват паралелни алгоритми: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/>
              <a:t>Многопоточност (Multithreading)</a:t>
            </a:r>
            <a:r>
              <a:rPr lang="ru-RU" sz="2000" dirty="0"/>
              <a:t> – Разделяне на задачата на множество нишки.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/>
              <a:t>GPU-базирани изчисления</a:t>
            </a:r>
            <a:r>
              <a:rPr lang="ru-RU" sz="2000" dirty="0"/>
              <a:t> – Ускоряване чрез графични процесори.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b="1" dirty="0"/>
              <a:t>Разпределени изчисления</a:t>
            </a:r>
            <a:r>
              <a:rPr lang="ru-RU" sz="2000" dirty="0"/>
              <a:t> – Използване на клъстери за големи входни данни.</a:t>
            </a:r>
          </a:p>
          <a:p>
            <a:endParaRPr lang="bg-BG" sz="20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243DD83-190C-F4DB-F880-CF515A92DF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86559" y="1790516"/>
            <a:ext cx="3791279" cy="286536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3757E8C-4E16-89BA-5BBD-C3026F0B7A1F}"/>
              </a:ext>
            </a:extLst>
          </p:cNvPr>
          <p:cNvSpPr txBox="1"/>
          <p:nvPr/>
        </p:nvSpPr>
        <p:spPr>
          <a:xfrm>
            <a:off x="9286218" y="4286552"/>
            <a:ext cx="15880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Multithreading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5475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Група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Правоъгълник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bg-BG" dirty="0">
                <a:latin typeface="Calibri" panose="020F0502020204030204" pitchFamily="34" charset="0"/>
              </a:endParaRPr>
            </a:p>
          </p:txBody>
        </p:sp>
        <p:pic>
          <p:nvPicPr>
            <p:cNvPr id="176" name="Картина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Група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Правоъгълник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Свободна линия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Свободна линия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Правоъгълник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Свободна линия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Свободна линия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Свободна линия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Свободна линия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Свободна линия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Свободна линия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Свободна линия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Свободна линия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Свободна линия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Свободна линия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Свободна линия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Свободна линия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Свободна линия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Свободна линия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Свободна линия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Свободна линия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Свободна линия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Свободна линия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Свободна линия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Свободна линия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Свободна линия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Свободна линия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Свободна линия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Свободна линия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Правоъгълник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Свободна линия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Свободна линия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Свободна линия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Свободна линия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Свободна линия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Свободна линия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Свободна линия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Свободна линия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Свободна линия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Свободна линия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Свободна линия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Правоъгълник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Свободна линия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Свободна линия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Свободна линия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Свободна линия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Свободна линия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Свободна линия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Свободна линия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Свободна линия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Свободна линия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Свободна линия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Свободна линия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Свободна линия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Свободна линия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a16="http://schemas.microsoft.com/office/drawing/2014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234" y="1173682"/>
            <a:ext cx="5531726" cy="342381"/>
          </a:xfrm>
        </p:spPr>
        <p:txBody>
          <a:bodyPr rtlCol="0">
            <a:noAutofit/>
          </a:bodyPr>
          <a:lstStyle/>
          <a:p>
            <a:r>
              <a:rPr lang="ru-RU" sz="3200" b="1" dirty="0"/>
              <a:t>код на C с OpenMP за паралелизация на Unbounded Knapsack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374D4C-4CF3-2908-515F-4FC30D4BDAD5}"/>
              </a:ext>
            </a:extLst>
          </p:cNvPr>
          <p:cNvSpPr txBox="1"/>
          <p:nvPr/>
        </p:nvSpPr>
        <p:spPr>
          <a:xfrm>
            <a:off x="6305219" y="2437209"/>
            <a:ext cx="490735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400" b="1" dirty="0"/>
              <a:t>Линк към </a:t>
            </a:r>
            <a:r>
              <a:rPr lang="en-US" sz="2400" b="1" dirty="0" err="1"/>
              <a:t>Github</a:t>
            </a:r>
            <a:r>
              <a:rPr lang="en-US" sz="2400" b="1" dirty="0"/>
              <a:t>: </a:t>
            </a:r>
          </a:p>
          <a:p>
            <a:r>
              <a:rPr lang="en-US" sz="2400" b="1" dirty="0">
                <a:hlinkClick r:id="rId5"/>
              </a:rPr>
              <a:t>https://github.com/HelloProds/Grid-Project/blob/main/unbounded_knapsack.c</a:t>
            </a:r>
            <a:endParaRPr lang="en-US" sz="2400" b="1" dirty="0"/>
          </a:p>
          <a:p>
            <a:endParaRPr lang="bg-BG" sz="2400" b="1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CF7F1EA-8E2C-4076-038B-5EBADF0931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" y="-2"/>
            <a:ext cx="4544412" cy="693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C8A98A-848C-666D-7D9C-0EF77DC84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76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Our Technologies - 4A Labs">
            <a:extLst>
              <a:ext uri="{FF2B5EF4-FFF2-40B4-BE49-F238E27FC236}">
                <a16:creationId xmlns:a16="http://schemas.microsoft.com/office/drawing/2014/main" id="{A2FA0807-9FAE-C093-809D-4D770AF9E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CCC5D1-391A-97A3-2BCB-C5010F71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10462008" cy="1478570"/>
          </a:xfrm>
        </p:spPr>
        <p:txBody>
          <a:bodyPr>
            <a:noAutofit/>
          </a:bodyPr>
          <a:lstStyle/>
          <a:p>
            <a:r>
              <a:rPr lang="bg-BG" sz="5400" b="1" cap="none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БЛАГОДАРЯ ВИ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38554979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ериг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9_TF45165253" id="{48F28C1F-81F1-4631-A954-F53F6D92931E}" vid="{152E4BDC-D56D-4344-931A-73CBD4E243BD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Проектиране на „схеми“</Template>
  <TotalTime>917</TotalTime>
  <Words>211</Words>
  <Application>Microsoft Macintosh PowerPoint</Application>
  <PresentationFormat>Widescreen</PresentationFormat>
  <Paragraphs>22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-apple-system</vt:lpstr>
      <vt:lpstr>Arial</vt:lpstr>
      <vt:lpstr>Calibri</vt:lpstr>
      <vt:lpstr>Верига</vt:lpstr>
      <vt:lpstr>Проблема на раницата</vt:lpstr>
      <vt:lpstr>Въведение</vt:lpstr>
      <vt:lpstr>Видове проблеми на раницата</vt:lpstr>
      <vt:lpstr>Паралелна обработка на проблема на раницата</vt:lpstr>
      <vt:lpstr>код на C с OpenMP за паралелизация на Unbounded Knapsack</vt:lpstr>
      <vt:lpstr>PowerPoint Presentation</vt:lpstr>
      <vt:lpstr>БЛАГОДАРЯ ВИ ЗА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Mishel</dc:creator>
  <cp:lastModifiedBy>Nico M</cp:lastModifiedBy>
  <cp:revision>6</cp:revision>
  <dcterms:created xsi:type="dcterms:W3CDTF">2025-04-04T07:56:01Z</dcterms:created>
  <dcterms:modified xsi:type="dcterms:W3CDTF">2025-05-12T06:09:03Z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